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9" r:id="rId4"/>
    <p:sldId id="259" r:id="rId5"/>
    <p:sldId id="261" r:id="rId6"/>
    <p:sldId id="262" r:id="rId7"/>
    <p:sldId id="267" r:id="rId8"/>
    <p:sldId id="268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15126" y="2087712"/>
            <a:ext cx="8361229" cy="2098226"/>
          </a:xfrm>
        </p:spPr>
        <p:txBody>
          <a:bodyPr/>
          <a:lstStyle/>
          <a:p>
            <a:r>
              <a:rPr lang="en-US" altLang="ko-KR" dirty="0"/>
              <a:t>Finding inefficient parts of the bus route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79905" y="4413479"/>
            <a:ext cx="6831673" cy="1086237"/>
          </a:xfrm>
        </p:spPr>
        <p:txBody>
          <a:bodyPr/>
          <a:lstStyle/>
          <a:p>
            <a:r>
              <a:rPr lang="en-US" altLang="ko-KR" dirty="0" smtClean="0"/>
              <a:t>12171976 park </a:t>
            </a:r>
            <a:r>
              <a:rPr lang="en-US" altLang="ko-KR" dirty="0" err="1" smtClean="0"/>
              <a:t>jihun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16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question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4872" y="2286000"/>
            <a:ext cx="4197927" cy="3581400"/>
          </a:xfrm>
        </p:spPr>
        <p:txBody>
          <a:bodyPr/>
          <a:lstStyle/>
          <a:p>
            <a:r>
              <a:rPr lang="en-US" altLang="ko-KR" dirty="0"/>
              <a:t>It takes 16 minutes to get to </a:t>
            </a:r>
            <a:r>
              <a:rPr lang="en-US" altLang="ko-KR" dirty="0" err="1"/>
              <a:t>Eulji</a:t>
            </a:r>
            <a:r>
              <a:rPr lang="en-US" altLang="ko-KR" dirty="0"/>
              <a:t> Station from </a:t>
            </a:r>
            <a:r>
              <a:rPr lang="en-US" altLang="ko-KR" dirty="0" err="1"/>
              <a:t>Jonggak</a:t>
            </a:r>
            <a:r>
              <a:rPr lang="en-US" altLang="ko-KR" dirty="0"/>
              <a:t> Station by subway and 6 minutes to walk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Can we find these inefficient routes</a:t>
            </a:r>
            <a:r>
              <a:rPr lang="en-US" altLang="ko-KR" dirty="0" smtClean="0"/>
              <a:t>?</a:t>
            </a:r>
          </a:p>
          <a:p>
            <a:r>
              <a:rPr lang="en-US" altLang="ko-KR" dirty="0"/>
              <a:t>I tried using the bus route network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052" name="Picture 4" descr="[김상무 &amp; 이부장 ] 하나은행 직원들이 꼽은 '을지로 식당'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9"/>
          <a:stretch/>
        </p:blipFill>
        <p:spPr bwMode="auto">
          <a:xfrm>
            <a:off x="1453248" y="2171700"/>
            <a:ext cx="4522124" cy="384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31684" y="2531810"/>
            <a:ext cx="176525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Jonggak Station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94128" y="4579512"/>
            <a:ext cx="176525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Eulji</a:t>
            </a:r>
            <a:r>
              <a:rPr lang="en-US" altLang="ko-KR" dirty="0" smtClean="0"/>
              <a:t> </a:t>
            </a:r>
            <a:r>
              <a:rPr lang="en-US" altLang="ko-KR" dirty="0"/>
              <a:t>Station</a:t>
            </a:r>
            <a:endParaRPr lang="ko-KR" alt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noto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noto"/>
              </a:rPr>
            </a:b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n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98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question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14784" y="2286000"/>
            <a:ext cx="3858016" cy="3581400"/>
          </a:xfrm>
        </p:spPr>
        <p:txBody>
          <a:bodyPr/>
          <a:lstStyle/>
          <a:p>
            <a:r>
              <a:rPr lang="en-US" altLang="ko-KR" dirty="0"/>
              <a:t>It is judged to be inefficient if the bus route distance is longer than the straight line distance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What areas have inefficient routes</a:t>
            </a:r>
            <a:r>
              <a:rPr lang="en-US" altLang="ko-KR" dirty="0" smtClean="0"/>
              <a:t>?</a:t>
            </a:r>
          </a:p>
          <a:p>
            <a:r>
              <a:rPr lang="en-US" altLang="ko-KR" dirty="0"/>
              <a:t>Is there any way to move efficiently?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28" name="Picture 4" descr="https://www.korea.kr/newsWeb/resources/attaches/2007.06/10/dc4543d457f6a68193be7fda08ee99b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8" r="14411" b="-8"/>
          <a:stretch/>
        </p:blipFill>
        <p:spPr bwMode="auto">
          <a:xfrm>
            <a:off x="1433945" y="2352501"/>
            <a:ext cx="4738255" cy="293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61476" y="2726575"/>
            <a:ext cx="686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B0F0"/>
                </a:solidFill>
              </a:rPr>
              <a:t>A</a:t>
            </a:r>
            <a:endParaRPr lang="ko-KR" altLang="en-US" sz="3200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0749" y="4300451"/>
            <a:ext cx="686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B0F0"/>
                </a:solidFill>
              </a:rPr>
              <a:t>B</a:t>
            </a:r>
            <a:endParaRPr lang="ko-KR" altLang="en-US" sz="3200" dirty="0">
              <a:solidFill>
                <a:srgbClr val="00B0F0"/>
              </a:solidFill>
            </a:endParaRPr>
          </a:p>
        </p:txBody>
      </p:sp>
      <p:sp>
        <p:nvSpPr>
          <p:cNvPr id="12" name="아래쪽 화살표 11"/>
          <p:cNvSpPr/>
          <p:nvPr/>
        </p:nvSpPr>
        <p:spPr>
          <a:xfrm rot="20729398">
            <a:off x="3679420" y="3404232"/>
            <a:ext cx="374073" cy="989101"/>
          </a:xfrm>
          <a:prstGeom prst="down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13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550429" y="2286000"/>
                <a:ext cx="4862945" cy="3581400"/>
              </a:xfrm>
            </p:spPr>
            <p:txBody>
              <a:bodyPr/>
              <a:lstStyle/>
              <a:p>
                <a:r>
                  <a:rPr lang="en-US" altLang="ko-KR" dirty="0" smtClean="0"/>
                  <a:t>The </a:t>
                </a:r>
                <a:r>
                  <a:rPr lang="en-US" altLang="ko-KR" dirty="0" err="1" smtClean="0"/>
                  <a:t>haversine</a:t>
                </a:r>
                <a:r>
                  <a:rPr lang="en-US" altLang="ko-KR" dirty="0" smtClean="0"/>
                  <a:t> </a:t>
                </a:r>
                <a:r>
                  <a:rPr lang="en-US" altLang="ko-KR" dirty="0"/>
                  <a:t>formula determines the great-circle distance between two points on a sphere given their longitudes and latitudes</a:t>
                </a:r>
                <a:r>
                  <a:rPr lang="en-US" altLang="ko-KR" dirty="0" smtClean="0"/>
                  <a:t>.</a:t>
                </a:r>
              </a:p>
              <a:p>
                <a:r>
                  <a:rPr lang="en-US" altLang="ko-KR" dirty="0"/>
                  <a:t>Calculate the </a:t>
                </a:r>
                <a:r>
                  <a:rPr lang="en-US" altLang="ko-KR" dirty="0" smtClean="0"/>
                  <a:t>distance </a:t>
                </a:r>
                <a:r>
                  <a:rPr lang="en-US" altLang="ko-KR" dirty="0"/>
                  <a:t>for all station pairs. </a:t>
                </a:r>
                <a:r>
                  <a:rPr lang="en-US" altLang="ko-KR" dirty="0" smtClean="0"/>
                  <a:t>(latitude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 smtClean="0"/>
                  <a:t> ,longitude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ko-KR" dirty="0" smtClean="0"/>
                  <a:t>) </a:t>
                </a:r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0429" y="2286000"/>
                <a:ext cx="4862945" cy="3581400"/>
              </a:xfrm>
              <a:blipFill>
                <a:blip r:embed="rId2"/>
                <a:stretch>
                  <a:fillRect l="-1129" t="-1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noto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noto"/>
              </a:rPr>
            </a:b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n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4" name="Picture 2" descr="https://upload.wikimedia.org/wikipedia/commons/thumb/3/38/Law-of-haversines.svg/220px-Law-of-haversin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119" y="2055322"/>
            <a:ext cx="3352396" cy="335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5228705" y="4574190"/>
                <a:ext cx="6186565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ko-KR" altLang="en-US" dirty="0"/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unc>
                                    <m:func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−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∙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ko-KR" altLang="en-US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− 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ko-KR" altLang="en-US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705" y="4574190"/>
                <a:ext cx="6186565" cy="891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3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550429" y="2286000"/>
                <a:ext cx="4862945" cy="35814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 smtClean="0"/>
                  <a:t>The bus route is expressed as a weighted network by weighting the distance.</a:t>
                </a:r>
              </a:p>
              <a:p>
                <a:r>
                  <a:rPr lang="en-US" altLang="ko-KR" dirty="0"/>
                  <a:t>The shortest path </a:t>
                </a:r>
                <a:r>
                  <a:rPr lang="en-US" altLang="ko-KR" dirty="0" smtClean="0"/>
                  <a:t>length(s) </a:t>
                </a:r>
                <a:r>
                  <a:rPr lang="en-US" altLang="ko-KR" dirty="0"/>
                  <a:t>from A to B is the sum of the gray line lengths. </a:t>
                </a:r>
                <a:endParaRPr lang="en-US" altLang="ko-KR" dirty="0" smtClean="0"/>
              </a:p>
              <a:p>
                <a:r>
                  <a:rPr lang="en-US" altLang="ko-KR" dirty="0"/>
                  <a:t>The </a:t>
                </a:r>
                <a:r>
                  <a:rPr lang="en-US" altLang="ko-KR" dirty="0" smtClean="0"/>
                  <a:t>distance(d) </a:t>
                </a:r>
                <a:r>
                  <a:rPr lang="en-US" altLang="ko-KR" dirty="0"/>
                  <a:t>from A to B is the length of the blue line.</a:t>
                </a:r>
                <a:endParaRPr lang="en-US" altLang="ko-KR" dirty="0" smtClean="0"/>
              </a:p>
              <a:p>
                <a:r>
                  <a:rPr lang="en-US" altLang="ko-KR" dirty="0"/>
                  <a:t>The ratio of the distance to the shortest path length was calculated as follows</a:t>
                </a:r>
                <a:r>
                  <a:rPr lang="en-US" altLang="ko-KR" dirty="0" smtClean="0"/>
                  <a:t>.</a:t>
                </a:r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dirty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altLang="ko-KR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dirty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lang="en-US" altLang="ko-KR" dirty="0"/>
                                <m:t> 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ij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dirty="0" smtClean="0"/>
              </a:p>
              <a:p>
                <a:pPr marL="0" indent="0">
                  <a:buNone/>
                </a:pPr>
                <a:r>
                  <a:rPr lang="en-US" altLang="ko-KR" dirty="0" err="1" smtClean="0"/>
                  <a:t>i</a:t>
                </a:r>
                <a:r>
                  <a:rPr lang="en-US" altLang="ko-KR" dirty="0" smtClean="0"/>
                  <a:t>, j=1,2,,,,(</a:t>
                </a:r>
                <a:r>
                  <a:rPr lang="en-US" altLang="ko-KR" dirty="0"/>
                  <a:t>the number of </a:t>
                </a:r>
                <a:r>
                  <a:rPr lang="en-US" altLang="ko-KR" dirty="0" smtClean="0"/>
                  <a:t>stations)</a:t>
                </a:r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0429" y="2286000"/>
                <a:ext cx="4862945" cy="3581400"/>
              </a:xfrm>
              <a:blipFill>
                <a:blip r:embed="rId2"/>
                <a:stretch>
                  <a:fillRect l="-1255" t="-2211" r="-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noto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noto"/>
              </a:rPr>
            </a:b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n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46827" t="62432" r="39140" b="17320"/>
          <a:stretch/>
        </p:blipFill>
        <p:spPr>
          <a:xfrm>
            <a:off x="1371600" y="2171700"/>
            <a:ext cx="4277424" cy="3343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4975" y="31242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10125" y="328826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B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0964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50429" y="2286000"/>
            <a:ext cx="4862945" cy="3581400"/>
          </a:xfrm>
        </p:spPr>
        <p:txBody>
          <a:bodyPr/>
          <a:lstStyle/>
          <a:p>
            <a:r>
              <a:rPr lang="en-US" altLang="ko-KR" dirty="0"/>
              <a:t>Red dot means </a:t>
            </a:r>
            <a:r>
              <a:rPr lang="en-US" altLang="ko-KR" dirty="0" smtClean="0"/>
              <a:t>station.</a:t>
            </a:r>
          </a:p>
          <a:p>
            <a:r>
              <a:rPr lang="en-US" altLang="ko-KR" dirty="0"/>
              <a:t>The gray line means the bus line.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noto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noto"/>
              </a:rPr>
            </a:b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n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92" t="45279" r="34818" b="19350"/>
          <a:stretch/>
        </p:blipFill>
        <p:spPr>
          <a:xfrm>
            <a:off x="1704109" y="2368048"/>
            <a:ext cx="3940233" cy="341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9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50429" y="2286000"/>
            <a:ext cx="4862945" cy="3581400"/>
          </a:xfrm>
        </p:spPr>
        <p:txBody>
          <a:bodyPr/>
          <a:lstStyle/>
          <a:p>
            <a:r>
              <a:rPr lang="en-US" altLang="ko-KR" dirty="0"/>
              <a:t>It allows people to travel between stops within 200 </a:t>
            </a:r>
            <a:r>
              <a:rPr lang="en-US" altLang="ko-KR" dirty="0" smtClean="0"/>
              <a:t>meters.</a:t>
            </a:r>
          </a:p>
          <a:p>
            <a:r>
              <a:rPr lang="en-US" altLang="ko-KR" dirty="0"/>
              <a:t>The blue line is any pair of stops with an r greater than 3 and a distance greater than 1.3 km.</a:t>
            </a:r>
            <a:endParaRPr lang="en-US" altLang="ko-KR" dirty="0" smtClean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noto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noto"/>
              </a:rPr>
            </a:b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n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92" t="45279" r="34818" b="19350"/>
          <a:stretch/>
        </p:blipFill>
        <p:spPr>
          <a:xfrm>
            <a:off x="1704109" y="2368048"/>
            <a:ext cx="3940233" cy="34173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7" t="38398" r="43341" b="24679"/>
          <a:stretch/>
        </p:blipFill>
        <p:spPr>
          <a:xfrm>
            <a:off x="1704109" y="2368047"/>
            <a:ext cx="3940233" cy="35241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8" t="46916" r="40136" b="15951"/>
          <a:stretch/>
        </p:blipFill>
        <p:spPr>
          <a:xfrm>
            <a:off x="1704108" y="2368046"/>
            <a:ext cx="3940233" cy="35546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4" t="46443" r="41250" b="14759"/>
          <a:stretch/>
        </p:blipFill>
        <p:spPr>
          <a:xfrm>
            <a:off x="1704106" y="2368045"/>
            <a:ext cx="3937463" cy="36523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4" t="46107" r="40078" b="16682"/>
          <a:stretch/>
        </p:blipFill>
        <p:spPr>
          <a:xfrm>
            <a:off x="1701333" y="2368044"/>
            <a:ext cx="3940236" cy="35175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7" t="41503" r="40068" b="31560"/>
          <a:stretch/>
        </p:blipFill>
        <p:spPr>
          <a:xfrm>
            <a:off x="1698560" y="2368043"/>
            <a:ext cx="3943009" cy="36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8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50429" y="2286000"/>
            <a:ext cx="4862945" cy="3581400"/>
          </a:xfrm>
        </p:spPr>
        <p:txBody>
          <a:bodyPr/>
          <a:lstStyle/>
          <a:p>
            <a:r>
              <a:rPr lang="en-US" altLang="ko-KR" dirty="0"/>
              <a:t>The gray line represents the bus route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Inefficient sections A, B, and C could be extracted as illustrated.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noto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noto"/>
              </a:rPr>
            </a:b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n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92" t="45279" r="34818" b="19350"/>
          <a:stretch/>
        </p:blipFill>
        <p:spPr>
          <a:xfrm>
            <a:off x="1704109" y="2368048"/>
            <a:ext cx="3940233" cy="34173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7" t="38398" r="43341" b="24679"/>
          <a:stretch/>
        </p:blipFill>
        <p:spPr>
          <a:xfrm>
            <a:off x="1704109" y="2368047"/>
            <a:ext cx="3940233" cy="35241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8" t="46916" r="40136" b="15951"/>
          <a:stretch/>
        </p:blipFill>
        <p:spPr>
          <a:xfrm>
            <a:off x="1704108" y="2368046"/>
            <a:ext cx="3940233" cy="35546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4" t="46443" r="41250" b="14759"/>
          <a:stretch/>
        </p:blipFill>
        <p:spPr>
          <a:xfrm>
            <a:off x="1704106" y="2368045"/>
            <a:ext cx="3937463" cy="36523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4" t="46107" r="40078" b="16682"/>
          <a:stretch/>
        </p:blipFill>
        <p:spPr>
          <a:xfrm>
            <a:off x="1701333" y="2368044"/>
            <a:ext cx="3940236" cy="35175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7" t="41503" r="40068" b="31560"/>
          <a:stretch/>
        </p:blipFill>
        <p:spPr>
          <a:xfrm>
            <a:off x="1698560" y="2368043"/>
            <a:ext cx="3943009" cy="36060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7" t="52707" r="34341" b="10286"/>
          <a:stretch/>
        </p:blipFill>
        <p:spPr>
          <a:xfrm>
            <a:off x="1704105" y="2377641"/>
            <a:ext cx="3937464" cy="3518583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3366656" y="2535582"/>
            <a:ext cx="656704" cy="590004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888972" y="2748550"/>
            <a:ext cx="656704" cy="590004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603270" y="4975379"/>
            <a:ext cx="656704" cy="590004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377737" y="2244037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05100" y="2454295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568633" y="4690438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53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noto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noto"/>
              </a:rPr>
            </a:b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n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내용 개체 틀 1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0" t="46190" r="39250" b="17369"/>
          <a:stretch/>
        </p:blipFill>
        <p:spPr>
          <a:xfrm>
            <a:off x="1209501" y="2171700"/>
            <a:ext cx="3175462" cy="26948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1723505" y="1802368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7" t="41126" r="40409" b="16832"/>
          <a:stretch/>
        </p:blipFill>
        <p:spPr>
          <a:xfrm>
            <a:off x="5057947" y="2171700"/>
            <a:ext cx="3092335" cy="2776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5620788" y="1802368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B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3" t="43829" r="44228" b="12678"/>
          <a:stretch/>
        </p:blipFill>
        <p:spPr>
          <a:xfrm>
            <a:off x="8587568" y="2171700"/>
            <a:ext cx="3230227" cy="2776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8915399" y="1802368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209501" y="5170517"/>
            <a:ext cx="3175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This route has to go through residential areas.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We need a route through the residential area.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74820" y="5170517"/>
            <a:ext cx="31754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This route passes through the mountain. However, there is a road between the mountains, so a bus route between the mountains is needed.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5997267" y="2492583"/>
            <a:ext cx="953452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092021" y="2495162"/>
            <a:ext cx="1798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Mountain</a:t>
            </a:r>
            <a:endParaRPr lang="ko-KR" altLang="en-US" sz="1200" dirty="0"/>
          </a:p>
        </p:txBody>
      </p:sp>
      <p:sp>
        <p:nvSpPr>
          <p:cNvPr id="28" name="직사각형 27"/>
          <p:cNvSpPr/>
          <p:nvPr/>
        </p:nvSpPr>
        <p:spPr>
          <a:xfrm>
            <a:off x="9204960" y="3350250"/>
            <a:ext cx="2033847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204960" y="3350250"/>
            <a:ext cx="2100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U.S. military base in </a:t>
            </a:r>
            <a:r>
              <a:rPr lang="en-US" altLang="ko-KR" sz="1200" dirty="0" err="1"/>
              <a:t>Yongsan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8587568" y="5170517"/>
            <a:ext cx="3175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This route passes through a military base. It's an unavoidable case.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45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1254</TotalTime>
  <Words>451</Words>
  <Application>Microsoft Office PowerPoint</Application>
  <PresentationFormat>와이드스크린</PresentationFormat>
  <Paragraphs>55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noto</vt:lpstr>
      <vt:lpstr>돋움</vt:lpstr>
      <vt:lpstr>Arial</vt:lpstr>
      <vt:lpstr>Cambria Math</vt:lpstr>
      <vt:lpstr>Franklin Gothic Book</vt:lpstr>
      <vt:lpstr>Crop</vt:lpstr>
      <vt:lpstr>Finding inefficient parts of the bus route</vt:lpstr>
      <vt:lpstr>question</vt:lpstr>
      <vt:lpstr>question</vt:lpstr>
      <vt:lpstr>method</vt:lpstr>
      <vt:lpstr>method</vt:lpstr>
      <vt:lpstr>results</vt:lpstr>
      <vt:lpstr>results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inefficient parts of the bus route</dc:title>
  <dc:creator>INHA</dc:creator>
  <cp:lastModifiedBy>INHA</cp:lastModifiedBy>
  <cp:revision>26</cp:revision>
  <dcterms:created xsi:type="dcterms:W3CDTF">2022-05-25T13:54:57Z</dcterms:created>
  <dcterms:modified xsi:type="dcterms:W3CDTF">2022-06-02T04:02:45Z</dcterms:modified>
</cp:coreProperties>
</file>